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9"/>
  </p:notesMasterIdLst>
  <p:handoutMasterIdLst>
    <p:handoutMasterId r:id="rId40"/>
  </p:handoutMasterIdLst>
  <p:sldIdLst>
    <p:sldId id="590" r:id="rId3"/>
    <p:sldId id="591" r:id="rId4"/>
    <p:sldId id="593" r:id="rId5"/>
    <p:sldId id="582" r:id="rId6"/>
    <p:sldId id="562" r:id="rId7"/>
    <p:sldId id="581" r:id="rId8"/>
    <p:sldId id="375" r:id="rId9"/>
    <p:sldId id="594" r:id="rId10"/>
    <p:sldId id="584" r:id="rId11"/>
    <p:sldId id="585" r:id="rId12"/>
    <p:sldId id="298" r:id="rId13"/>
    <p:sldId id="380" r:id="rId14"/>
    <p:sldId id="421" r:id="rId15"/>
    <p:sldId id="333" r:id="rId16"/>
    <p:sldId id="429" r:id="rId17"/>
    <p:sldId id="533" r:id="rId18"/>
    <p:sldId id="586" r:id="rId19"/>
    <p:sldId id="560" r:id="rId20"/>
    <p:sldId id="559" r:id="rId21"/>
    <p:sldId id="561" r:id="rId22"/>
    <p:sldId id="588" r:id="rId23"/>
    <p:sldId id="556" r:id="rId24"/>
    <p:sldId id="422" r:id="rId25"/>
    <p:sldId id="302" r:id="rId26"/>
    <p:sldId id="564" r:id="rId27"/>
    <p:sldId id="300" r:id="rId28"/>
    <p:sldId id="602" r:id="rId29"/>
    <p:sldId id="540" r:id="rId30"/>
    <p:sldId id="433" r:id="rId31"/>
    <p:sldId id="303" r:id="rId32"/>
    <p:sldId id="446" r:id="rId33"/>
    <p:sldId id="603" r:id="rId34"/>
    <p:sldId id="378" r:id="rId35"/>
    <p:sldId id="317" r:id="rId36"/>
    <p:sldId id="601" r:id="rId37"/>
    <p:sldId id="592" r:id="rId38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4577"/>
  </p:normalViewPr>
  <p:slideViewPr>
    <p:cSldViewPr snapToGrid="0">
      <p:cViewPr varScale="1">
        <p:scale>
          <a:sx n="116" d="100"/>
          <a:sy n="116" d="100"/>
        </p:scale>
        <p:origin x="1400" y="192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ד'.אדר.תשפ"א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4677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4950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6657817-675A-4D08-833C-907BC26F0CC5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14950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07737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67992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0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1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7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700.png"/><Relationship Id="rId4" Type="http://schemas.openxmlformats.org/officeDocument/2006/relationships/image" Target="../media/image1.gif"/><Relationship Id="rId9" Type="http://schemas.openxmlformats.org/officeDocument/2006/relationships/image" Target="../media/image6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0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conservationbytes.com/2010/08/31/conservation-biologist-toolbox/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11" Type="http://schemas.openxmlformats.org/officeDocument/2006/relationships/image" Target="../media/image400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1.gi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EB0BD1E-CF11-40B7-8BE4-E4CFDE6D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4" y="2264790"/>
            <a:ext cx="5355675" cy="13041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broken/suspect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PRP. Block cipher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r="-81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Concluding remarks.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93" y="921733"/>
            <a:ext cx="5167324" cy="213733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B7415D-16B4-4DD2-9D48-5BFE2AA37BA5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0337" y="1118840"/>
            <a:ext cx="8905463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Or, as pseudo-code:</a:t>
            </a: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D370C7-1344-430B-8CC1-AD16C95D2178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472D7-55F4-401E-8386-FF9371995BD6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12C49-B37A-45FE-8E61-5B1D4D205C65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187C5F-4D48-4109-BA79-104BB183DD20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D1AD2E-182A-43CF-88F6-3A8E780F636F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4F4BCC2-7228-4046-BB6B-3DEC377CDD93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50C83-F55A-4223-B2E1-FD2C3E06655A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D95FE-7CF0-4835-AFD3-78D63160F173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8C68719-CEF9-4009-93AB-492F9C8A5306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BB2A9FD-CC38-49C2-9269-75237B90953E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62D73E-CA5E-4D15-A895-B3E471BC706C}"/>
              </a:ext>
            </a:extLst>
          </p:cNvPr>
          <p:cNvSpPr/>
          <p:nvPr/>
        </p:nvSpPr>
        <p:spPr bwMode="auto">
          <a:xfrm>
            <a:off x="5668884" y="1048835"/>
            <a:ext cx="1963498" cy="425936"/>
          </a:xfrm>
          <a:prstGeom prst="wedgeRoundRectCallout">
            <a:avLst>
              <a:gd name="adj1" fmla="val -49782"/>
              <a:gd name="adj2" fmla="val 79585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Oracle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/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blipFill>
                <a:blip r:embed="rId12"/>
                <a:stretch>
                  <a:fillRect l="-4918" t="-6061" r="-82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1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3429000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Assume messages are words.</a:t>
            </a:r>
            <a:endParaRPr lang="en-US" sz="2400" dirty="0">
              <a:solidFill>
                <a:schemeClr val="tx1"/>
              </a:solidFill>
              <a:latin typeface="Lucida Calligraphy" panose="03010101010101010101" pitchFamily="66" charset="0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m0 and m1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dirty="0"/>
              <a:t>Present a secure cryptosystem?</a:t>
            </a:r>
            <a:br>
              <a:rPr lang="en-US" dirty="0"/>
            </a:br>
            <a:r>
              <a:rPr lang="en-US" dirty="0"/>
              <a:t> … provably secure w/o assumptions 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Unlikely: </a:t>
            </a:r>
            <a:r>
              <a:rPr lang="en-US" dirty="0">
                <a:solidFill>
                  <a:schemeClr val="accent2"/>
                </a:solidFill>
              </a:rPr>
              <a:t>Proof of security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 !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32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(and build it)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E31959-45EC-4E8A-8452-402F18F3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2220"/>
            <a:ext cx="8223250" cy="4769485"/>
          </a:xfrm>
          <a:prstGeom prst="rect">
            <a:avLst/>
          </a:prstGeom>
          <a:noFill/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k)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4542097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ctr (or 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(ctr +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(ctr +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With offline precomputing 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CPA secure if </a:t>
            </a:r>
            <a:r>
              <a:rPr lang="en-US" altLang="he-IL" sz="2200" i="1" dirty="0" err="1"/>
              <a:t>F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 is a PRF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33B26-CD40-7549-AEEE-BCE64906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56" y="1558351"/>
            <a:ext cx="3924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Encryption: Final Words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one of the basic goals of cryptography; </a:t>
            </a:r>
            <a:r>
              <a:rPr lang="en-US" b="1" dirty="0"/>
              <a:t>confidentiality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Focus: computationally-limited adversaries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Principles: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/>
              <a:t>Kerckhoff’s</a:t>
            </a:r>
            <a:r>
              <a:rPr lang="en-US" sz="2200" dirty="0"/>
              <a:t>: Known Design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Sufficient Key Space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Crypto Building Block: build schemes from simple, standard functions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Constructions &amp; reductions: </a:t>
            </a:r>
            <a:r>
              <a:rPr lang="en-US" dirty="0" err="1"/>
              <a:t>PRG</a:t>
            </a:r>
            <a:r>
              <a:rPr lang="en-US" dirty="0" err="1">
                <a:sym typeface="Wingdings" panose="05000000000000000000" pitchFamily="2" charset="2"/>
              </a:rPr>
              <a:t>PRFPRPEnc</a:t>
            </a:r>
            <a:endParaRPr lang="en-US" dirty="0">
              <a:sym typeface="Wingdings" panose="05000000000000000000" pitchFamily="2" charset="2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Secure system design: easy to use securely, hard to use incorrectly!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6BDE-3BE9-8F46-B0BD-8FDF4A650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0793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Encryption: Final Words...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Many variants</a:t>
            </a:r>
            <a:r>
              <a:rPr lang="en-US" sz="2800"/>
              <a:t>… </a:t>
            </a:r>
            <a:endParaRPr lang="en-US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One important example is Homomorphic encryption: </a:t>
            </a:r>
          </a:p>
          <a:p>
            <a:pPr marL="0" indent="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                   </a:t>
            </a:r>
            <a:r>
              <a:rPr lang="en-US" sz="2800" i="1" dirty="0"/>
              <a:t>E(m</a:t>
            </a:r>
            <a:r>
              <a:rPr lang="en-US" sz="2800" i="1" baseline="-25000" dirty="0"/>
              <a:t>1</a:t>
            </a:r>
            <a:r>
              <a:rPr lang="en-US" sz="2800" i="1" dirty="0"/>
              <a:t>+m</a:t>
            </a:r>
            <a:r>
              <a:rPr lang="en-US" sz="2800" i="1" baseline="-25000" dirty="0"/>
              <a:t>2</a:t>
            </a:r>
            <a:r>
              <a:rPr lang="en-US" sz="2800" i="1" dirty="0"/>
              <a:t>)= E(m</a:t>
            </a:r>
            <a:r>
              <a:rPr lang="en-US" sz="2800" i="1" baseline="-25000" dirty="0"/>
              <a:t>1</a:t>
            </a:r>
            <a:r>
              <a:rPr lang="en-US" sz="2800" i="1" dirty="0"/>
              <a:t>) + E(m</a:t>
            </a:r>
            <a:r>
              <a:rPr lang="en-US" sz="2800" i="1" baseline="-25000" dirty="0"/>
              <a:t>2</a:t>
            </a:r>
            <a:r>
              <a:rPr lang="en-US" sz="2800" i="1" dirty="0"/>
              <a:t>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Fully-homomorphic:  also </a:t>
            </a:r>
          </a:p>
          <a:p>
            <a:pPr marL="338137" lvl="1" indent="0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               </a:t>
            </a:r>
            <a:r>
              <a:rPr lang="en-US" sz="2800" i="1" dirty="0"/>
              <a:t>E(m</a:t>
            </a:r>
            <a:r>
              <a:rPr lang="en-US" sz="2800" i="1" baseline="-25000" dirty="0"/>
              <a:t>1</a:t>
            </a:r>
            <a:r>
              <a:rPr lang="en-US" sz="2800" i="1" dirty="0"/>
              <a:t>*m</a:t>
            </a:r>
            <a:r>
              <a:rPr lang="en-US" sz="2800" i="1" baseline="-25000" dirty="0"/>
              <a:t>2</a:t>
            </a:r>
            <a:r>
              <a:rPr lang="en-US" sz="2800" i="1" dirty="0"/>
              <a:t>)= E(m</a:t>
            </a:r>
            <a:r>
              <a:rPr lang="en-US" sz="2800" i="1" baseline="-25000" dirty="0"/>
              <a:t>1</a:t>
            </a:r>
            <a:r>
              <a:rPr lang="en-US" sz="2800" i="1" dirty="0"/>
              <a:t>)*E(m</a:t>
            </a:r>
            <a:r>
              <a:rPr lang="en-US" sz="2800" i="1" baseline="-25000" dirty="0"/>
              <a:t>2</a:t>
            </a:r>
            <a:r>
              <a:rPr lang="en-US" sz="2800" i="1" dirty="0"/>
              <a:t>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Inefficient, huge keys and ciphertexts… but lots of advances and ongoing research!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9689D5-807E-CF42-98F8-D92BE6F9E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2.6, 2.7, </a:t>
            </a:r>
            <a:r>
              <a:rPr lang="en-US" altLang="he-IL" sz="2200">
                <a:sym typeface="Wingdings" panose="05000000000000000000" pitchFamily="2" charset="2"/>
              </a:rPr>
              <a:t>2.8 (excluding 2.8.2 and 2.8.4), and 2.10.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Indistinguishabity Test</a:t>
            </a:r>
            <a:endParaRPr lang="en-US" alt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</p:spPr>
            <p:txBody>
              <a:bodyPr/>
              <a:lstStyle/>
              <a:p>
                <a:pPr marL="263525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i="1" dirty="0"/>
                  <a:t>E </a:t>
                </a:r>
                <a:r>
                  <a:rPr lang="en-US" altLang="he-IL" sz="2400" dirty="0"/>
                  <a:t>is a PRP over domain D, if no distinguisher D: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1 (signaling PRP) given oracle to </a:t>
                </a:r>
                <a:r>
                  <a:rPr lang="en-US" altLang="he-IL" sz="1600" i="1" dirty="0" err="1"/>
                  <a:t>E</a:t>
                </a:r>
                <a:r>
                  <a:rPr lang="en-US" altLang="he-IL" sz="1600" i="1" baseline="-25000" dirty="0" err="1"/>
                  <a:t>k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altLang="he-IL" sz="1600" dirty="0"/>
                  <a:t> , for random (n-bits) key </a:t>
                </a:r>
                <a:r>
                  <a:rPr lang="en-US" altLang="he-IL" sz="1600" i="1" dirty="0"/>
                  <a:t>k, </a:t>
                </a:r>
                <a:r>
                  <a:rPr lang="en-US" altLang="he-IL" sz="1600" dirty="0"/>
                  <a:t>and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0 (signaling random) given oracle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1600" i="1" dirty="0"/>
                  <a:t>, </a:t>
                </a:r>
                <a:r>
                  <a:rPr lang="en-US" altLang="he-IL" sz="1600" dirty="0"/>
                  <a:t>a </a:t>
                </a:r>
                <a:r>
                  <a:rPr lang="en-US" altLang="he-IL" sz="1600" u="sng" dirty="0"/>
                  <a:t>random</a:t>
                </a:r>
                <a:r>
                  <a:rPr lang="en-US" altLang="he-IL" sz="1600" dirty="0"/>
                  <a:t> permutation (over D)</a:t>
                </a: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endParaRPr lang="en-US" altLang="he-IL" sz="16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  <a:blipFill>
                <a:blip r:embed="rId3"/>
                <a:stretch>
                  <a:fillRect l="-148" t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8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9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Pseudo-Random Permutation (PRP)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100" dirty="0"/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Cannot be distinguished from truly random permutation over same domain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Against efficient adversaries (PPT), allowing negligible advantage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Yet practical, even efficient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  <a:blipFill>
                <a:blip r:embed="rId3"/>
                <a:stretch>
                  <a:fillRect l="-153" t="-13889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E814C58-4280-4191-98F3-B68B205FE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31" y="2622430"/>
            <a:ext cx="7849436" cy="279781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E6E0625-D661-9A42-BCAE-F87F3136F33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4989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</a:t>
                </a:r>
                <a:r>
                  <a:rPr lang="en-US" altLang="he-IL" sz="2000" dirty="0" err="1"/>
                  <a:t>s.t.</a:t>
                </a:r>
                <a:r>
                  <a:rPr lang="en-US" altLang="he-IL" sz="2000" dirty="0"/>
                  <a:t>: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</a:t>
                </a:r>
                <a:r>
                  <a:rPr lang="en-US" altLang="he-IL" sz="2000" dirty="0" err="1"/>
                  <a:t>E</a:t>
                </a:r>
                <a:r>
                  <a:rPr lang="en-US" altLang="he-IL" sz="2000" baseline="-25000" dirty="0" err="1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 is a random permutation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9077</TotalTime>
  <Words>2562</Words>
  <Application>Microsoft Macintosh PowerPoint</Application>
  <PresentationFormat>On-screen Show (4:3)</PresentationFormat>
  <Paragraphs>431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3400 - Introduction to Computer &amp; Network Security  (aka: Introduction to Cybersecurity)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Indistinguishabity Test</vt:lpstr>
      <vt:lpstr>Pseudo-Random Permutation (PRP)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PRP. Block cipher too (informally).  But…   what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w/o assumptions ?   Unlikely: Proof of security  P ≠ NP  (similar argument to PRF)  Instead, let’s build secure encryption from PRF ! (I.e.: PRF is secure  encryption is IND-CPA) Actually, we’ll use block cipher (and build it) 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Encryption: Final Words</vt:lpstr>
      <vt:lpstr>Encryption: Final Words...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Ghada Almashaqbeh</cp:lastModifiedBy>
  <cp:revision>45</cp:revision>
  <cp:lastPrinted>2021-02-16T14:19:08Z</cp:lastPrinted>
  <dcterms:created xsi:type="dcterms:W3CDTF">2020-09-01T12:48:58Z</dcterms:created>
  <dcterms:modified xsi:type="dcterms:W3CDTF">2021-02-16T14:19:27Z</dcterms:modified>
</cp:coreProperties>
</file>